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2"/>
  </p:notesMasterIdLst>
  <p:handoutMasterIdLst>
    <p:handoutMasterId r:id="rId23"/>
  </p:handoutMasterIdLst>
  <p:sldIdLst>
    <p:sldId id="382" r:id="rId2"/>
    <p:sldId id="483" r:id="rId3"/>
    <p:sldId id="461" r:id="rId4"/>
    <p:sldId id="467" r:id="rId5"/>
    <p:sldId id="279" r:id="rId6"/>
    <p:sldId id="416" r:id="rId7"/>
    <p:sldId id="451" r:id="rId8"/>
    <p:sldId id="448" r:id="rId9"/>
    <p:sldId id="471" r:id="rId10"/>
    <p:sldId id="450" r:id="rId11"/>
    <p:sldId id="449" r:id="rId12"/>
    <p:sldId id="464" r:id="rId13"/>
    <p:sldId id="466" r:id="rId14"/>
    <p:sldId id="470" r:id="rId15"/>
    <p:sldId id="484" r:id="rId16"/>
    <p:sldId id="485" r:id="rId17"/>
    <p:sldId id="486" r:id="rId18"/>
    <p:sldId id="456" r:id="rId19"/>
    <p:sldId id="476" r:id="rId20"/>
    <p:sldId id="463" r:id="rId21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5pPr>
    <a:lvl6pPr marL="3047924" algn="l" defTabSz="609585" rtl="0" eaLnBrk="1" latinLnBrk="0" hangingPunct="1"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6pPr>
    <a:lvl7pPr marL="3657509" algn="l" defTabSz="609585" rtl="0" eaLnBrk="1" latinLnBrk="0" hangingPunct="1"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7pPr>
    <a:lvl8pPr marL="4267093" algn="l" defTabSz="609585" rtl="0" eaLnBrk="1" latinLnBrk="0" hangingPunct="1"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8pPr>
    <a:lvl9pPr marL="4876678" algn="l" defTabSz="609585" rtl="0" eaLnBrk="1" latinLnBrk="0" hangingPunct="1">
      <a:defRPr sz="32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Title Page" id="{FC74A9C6-C0AC-5649-B45D-D68899F29C72}">
          <p14:sldIdLst>
            <p14:sldId id="382"/>
            <p14:sldId id="483"/>
            <p14:sldId id="461"/>
            <p14:sldId id="467"/>
            <p14:sldId id="279"/>
            <p14:sldId id="416"/>
            <p14:sldId id="451"/>
            <p14:sldId id="448"/>
            <p14:sldId id="471"/>
            <p14:sldId id="450"/>
            <p14:sldId id="449"/>
            <p14:sldId id="464"/>
            <p14:sldId id="466"/>
            <p14:sldId id="470"/>
            <p14:sldId id="484"/>
            <p14:sldId id="485"/>
            <p14:sldId id="486"/>
            <p14:sldId id="456"/>
            <p14:sldId id="476"/>
            <p14:sldId id="4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1F"/>
    <a:srgbClr val="95F33F"/>
    <a:srgbClr val="00FF00"/>
    <a:srgbClr val="006633"/>
    <a:srgbClr val="71BB96"/>
    <a:srgbClr val="002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65D085-B184-4545-9F64-2FC5ECE8A761}" v="26" dt="2022-09-19T20:48:15.4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80"/>
    <p:restoredTop sz="96327" autoAdjust="0"/>
  </p:normalViewPr>
  <p:slideViewPr>
    <p:cSldViewPr>
      <p:cViewPr varScale="1">
        <p:scale>
          <a:sx n="123" d="100"/>
          <a:sy n="123" d="100"/>
        </p:scale>
        <p:origin x="133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3" d="100"/>
        <a:sy n="193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78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4E6DED8-22C0-4654-98D2-9370ECA39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11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327" y="3474963"/>
            <a:ext cx="7042547" cy="32911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5736649-8667-4141-B564-8BBD26677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02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7F39A7-99C3-49DA-B264-AE91EECC3A97}" type="slidenum">
              <a:rPr lang="en-US"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solidFill>
            <a:srgbClr val="FFFFFF"/>
          </a:solidFill>
          <a:ln/>
        </p:spPr>
      </p:sp>
      <p:sp>
        <p:nvSpPr>
          <p:cNvPr id="17411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7F973-9487-439B-B6DC-98A20CEAE3E4}" type="slidenum">
              <a:rPr lang="en-US"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8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solidFill>
            <a:srgbClr val="FFFFFF"/>
          </a:solidFill>
          <a:ln/>
        </p:spPr>
      </p:sp>
      <p:sp>
        <p:nvSpPr>
          <p:cNvPr id="19459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4BD47-BB57-4EE5-BF5A-1A431C2EAC3D}" type="slidenum">
              <a:rPr lang="en-US"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87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7987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AB4D6-E0A2-41B3-8B1F-8BF6B83D63D6}" type="slidenum">
              <a:rPr lang="en-US"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5090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solidFill>
            <a:srgbClr val="FFFFFF"/>
          </a:solidFill>
          <a:ln/>
        </p:spPr>
      </p:sp>
      <p:sp>
        <p:nvSpPr>
          <p:cNvPr id="345091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4BD47-BB57-4EE5-BF5A-1A431C2EAC3D}" type="slidenum">
              <a:rPr lang="en-US"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87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7987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A8C0FB-6D37-46E2-B5B0-2834DB8A5E66}" type="slidenum">
              <a:rPr lang="en-US"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2738" name="Placeholder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7273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381000" y="2803526"/>
            <a:ext cx="2117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4267">
              <a:ea typeface="+mn-ea"/>
              <a:cs typeface="+mn-cs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8529E-ED5B-258A-D855-F156973E10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/>
        </p:blipFill>
        <p:spPr>
          <a:xfrm>
            <a:off x="0" y="8378384"/>
            <a:ext cx="16256000" cy="765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0F7D9-EA7E-89FA-FF8D-E27BC8105DA6}"/>
              </a:ext>
            </a:extLst>
          </p:cNvPr>
          <p:cNvSpPr txBox="1"/>
          <p:nvPr userDrawn="1"/>
        </p:nvSpPr>
        <p:spPr>
          <a:xfrm>
            <a:off x="13329919" y="8589980"/>
            <a:ext cx="292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</a:rPr>
              <a:t>stormcon.com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20AE98-FA0F-0028-491E-F76B100BC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31" y="8594150"/>
            <a:ext cx="1606176" cy="3617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92101"/>
            <a:ext cx="27432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92101"/>
            <a:ext cx="80264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39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1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A6333-56AE-5B92-F387-AE7777E26E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/>
        </p:blipFill>
        <p:spPr>
          <a:xfrm>
            <a:off x="0" y="6283787"/>
            <a:ext cx="12192000" cy="574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B3F60-95D1-26FB-2216-F670970F7048}"/>
              </a:ext>
            </a:extLst>
          </p:cNvPr>
          <p:cNvSpPr txBox="1"/>
          <p:nvPr userDrawn="1"/>
        </p:nvSpPr>
        <p:spPr>
          <a:xfrm>
            <a:off x="9997439" y="6442485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</a:rPr>
              <a:t>stormcon.com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B0FB6-4101-5ABE-535A-43837EA1E5B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873" y="6445612"/>
            <a:ext cx="1204632" cy="2712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91" r:id="rId3"/>
    <p:sldLayoutId id="2147483690" r:id="rId4"/>
    <p:sldLayoutId id="2147483689" r:id="rId5"/>
    <p:sldLayoutId id="2147483688" r:id="rId6"/>
    <p:sldLayoutId id="2147483687" r:id="rId7"/>
    <p:sldLayoutId id="2147483686" r:id="rId8"/>
    <p:sldLayoutId id="2147483685" r:id="rId9"/>
    <p:sldLayoutId id="2147483684" r:id="rId10"/>
    <p:sldLayoutId id="2147483683" r:id="rId11"/>
    <p:sldLayoutId id="2147483682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609585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rgbClr val="95F33F"/>
        </a:buClr>
        <a:buChar char="•"/>
        <a:defRPr sz="42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rgbClr val="95F33F"/>
        </a:buClr>
        <a:buFont typeface="Tahoma" charset="0"/>
        <a:buChar char="–"/>
        <a:defRPr sz="373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rgbClr val="95F33F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rgbClr val="95F33F"/>
        </a:buClr>
        <a:buFont typeface="Tahoma" charset="0"/>
        <a:buChar char="–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rgbClr val="95F33F"/>
        </a:buClr>
        <a:buFont typeface="Wingdings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rgbClr val="95F33F"/>
        </a:buClr>
        <a:buFont typeface="Wingdings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rgbClr val="95F33F"/>
        </a:buClr>
        <a:buFont typeface="Wingdings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rgbClr val="95F33F"/>
        </a:buClr>
        <a:buFont typeface="Wingdings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rgbClr val="95F33F"/>
        </a:buClr>
        <a:buFont typeface="Wingdings" charset="2"/>
        <a:buChar char="v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mpinc.com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emf"/><Relationship Id="rId10" Type="http://schemas.openxmlformats.org/officeDocument/2006/relationships/hyperlink" Target="mailto:mwhite@bmpinc.com" TargetMode="External"/><Relationship Id="rId4" Type="http://schemas.openxmlformats.org/officeDocument/2006/relationships/oleObject" Target="../embeddings/oleObject1.bin"/><Relationship Id="rId9" Type="http://schemas.openxmlformats.org/officeDocument/2006/relationships/hyperlink" Target="mailto:tjm@bmpinc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312225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r="23901"/>
          <a:stretch/>
        </p:blipFill>
        <p:spPr>
          <a:xfrm>
            <a:off x="623394" y="452669"/>
            <a:ext cx="2817221" cy="3528392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631504" y="4005065"/>
            <a:ext cx="9145016" cy="19800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latin typeface="+mj-lt"/>
              </a:rPr>
              <a:t>Turbulence and Velocity Reduction </a:t>
            </a:r>
          </a:p>
          <a:p>
            <a:pPr algn="ctr"/>
            <a:r>
              <a:rPr lang="en-US" sz="4000" b="1" dirty="0">
                <a:ln w="50800"/>
                <a:latin typeface="+mj-lt"/>
              </a:rPr>
              <a:t>In Stormwater Quality Structures</a:t>
            </a:r>
          </a:p>
          <a:p>
            <a:pPr algn="ctr"/>
            <a:r>
              <a:rPr lang="en-US" sz="4267" b="1" dirty="0">
                <a:ln w="50800"/>
                <a:latin typeface="+mj-lt"/>
              </a:rPr>
              <a:t> </a:t>
            </a:r>
          </a:p>
        </p:txBody>
      </p:sp>
      <p:pic>
        <p:nvPicPr>
          <p:cNvPr id="12" name="Picture 11" descr="170001_BMP-Rebrand_MECH_CMYK_Full-OnBlac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2"/>
          <a:stretch/>
        </p:blipFill>
        <p:spPr>
          <a:xfrm>
            <a:off x="4800533" y="5373217"/>
            <a:ext cx="2590933" cy="72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300" y="452670"/>
            <a:ext cx="2688299" cy="35843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Screen Shot 2019-11-06 at 5.27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548680"/>
            <a:ext cx="4624241" cy="30723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017312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Designing with anti-turbulence plates</a:t>
            </a:r>
            <a:endParaRPr lang="en-US" sz="4800" baseline="30000" dirty="0"/>
          </a:p>
        </p:txBody>
      </p:sp>
      <p:pic>
        <p:nvPicPr>
          <p:cNvPr id="4" name="Picture 3" descr="Screen Shot 2019-06-07 at 1.32.5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075" y="1892830"/>
            <a:ext cx="5008248" cy="307234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9403" y="1892829"/>
            <a:ext cx="5856651" cy="505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Clr>
                <a:srgbClr val="FF6600"/>
              </a:buClr>
              <a:buFont typeface="Arial"/>
              <a:buChar char="•"/>
            </a:pPr>
            <a:r>
              <a:rPr lang="en-US" sz="1867" dirty="0"/>
              <a:t>Inlet and Outlet pipe sizes, treatment flow and </a:t>
            </a:r>
            <a:r>
              <a:rPr lang="en-US" sz="1867" dirty="0" err="1"/>
              <a:t>Qmax</a:t>
            </a:r>
            <a:r>
              <a:rPr lang="en-US" sz="1867" dirty="0"/>
              <a:t>.</a:t>
            </a:r>
          </a:p>
          <a:p>
            <a:pPr marL="457189" indent="-457189">
              <a:buClr>
                <a:srgbClr val="FF6600"/>
              </a:buClr>
              <a:buFont typeface="Arial"/>
              <a:buChar char="•"/>
            </a:pPr>
            <a:r>
              <a:rPr lang="en-US" sz="1867" dirty="0"/>
              <a:t>Hood, plate and structure sizes will be determined based on flow and treatment level.</a:t>
            </a:r>
          </a:p>
          <a:p>
            <a:pPr marL="457189" indent="-457189">
              <a:buClr>
                <a:srgbClr val="FF6600"/>
              </a:buClr>
              <a:buFont typeface="Arial"/>
              <a:buChar char="•"/>
            </a:pPr>
            <a:r>
              <a:rPr lang="en-US" sz="1867" dirty="0"/>
              <a:t>Inlet plate is solid, and side plates are perforated.</a:t>
            </a:r>
          </a:p>
          <a:p>
            <a:pPr marL="457189" indent="-457189">
              <a:buClr>
                <a:srgbClr val="FF6600"/>
              </a:buClr>
              <a:buFont typeface="Arial"/>
              <a:buChar char="•"/>
            </a:pPr>
            <a:r>
              <a:rPr lang="en-US" sz="1867" dirty="0"/>
              <a:t>Can be retrofitted into existing structure </a:t>
            </a:r>
            <a:r>
              <a:rPr lang="en-US" sz="1867" dirty="0">
                <a:solidFill>
                  <a:srgbClr val="002060"/>
                </a:solidFill>
              </a:rPr>
              <a:t>if sump depth is sufficient (3’ min)</a:t>
            </a:r>
          </a:p>
          <a:p>
            <a:pPr marL="457189" indent="-457189">
              <a:buClr>
                <a:srgbClr val="FF6600"/>
              </a:buClr>
              <a:buFont typeface="Arial"/>
              <a:buChar char="•"/>
            </a:pPr>
            <a:r>
              <a:rPr lang="en-US" sz="1867" dirty="0"/>
              <a:t>When possible, structure with hood only upstream of anti-turbulence structure is recommended.</a:t>
            </a:r>
          </a:p>
          <a:p>
            <a:pPr marL="457189" indent="-457189">
              <a:buClr>
                <a:srgbClr val="FF6600"/>
              </a:buClr>
              <a:buFont typeface="Arial"/>
              <a:buChar char="•"/>
            </a:pPr>
            <a:r>
              <a:rPr lang="en-US" sz="1867" dirty="0"/>
              <a:t>Hood and plates will work for round or rectangular structures and multiple inlet pipes if structure is appropriately sized.</a:t>
            </a:r>
          </a:p>
          <a:p>
            <a:pPr marL="457189" indent="-457189">
              <a:buClr>
                <a:srgbClr val="FF6600"/>
              </a:buClr>
              <a:buFont typeface="Arial"/>
              <a:buChar char="•"/>
            </a:pPr>
            <a:r>
              <a:rPr lang="en-US" sz="1867" dirty="0"/>
              <a:t>Turbo-Plates are available for up to 36” Inlet Pipes (larger sizes considered custom parts).</a:t>
            </a:r>
          </a:p>
          <a:p>
            <a:pPr>
              <a:buClr>
                <a:srgbClr val="FF6600"/>
              </a:buClr>
            </a:pP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119266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60649"/>
            <a:ext cx="10972800" cy="1384300"/>
          </a:xfrm>
        </p:spPr>
        <p:txBody>
          <a:bodyPr/>
          <a:lstStyle/>
          <a:p>
            <a:r>
              <a:rPr lang="en-US" sz="3733" dirty="0"/>
              <a:t>BMP Turbo Plate In-House Lab Tests</a:t>
            </a:r>
          </a:p>
        </p:txBody>
      </p:sp>
      <p:pic>
        <p:nvPicPr>
          <p:cNvPr id="7" name="Picture 6" descr="Screen Shot 2019-06-07 at 11.5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4254886"/>
            <a:ext cx="7881888" cy="1936692"/>
          </a:xfrm>
          <a:prstGeom prst="rect">
            <a:avLst/>
          </a:prstGeom>
        </p:spPr>
      </p:pic>
      <p:pic>
        <p:nvPicPr>
          <p:cNvPr id="10" name="Picture 9" descr="Screen Shot 2019-05-24 at 4.53.2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894" y="1566366"/>
            <a:ext cx="2455912" cy="176662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 descr="Screen Shot 2019-05-24 at 4.55.50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1578766"/>
            <a:ext cx="2231734" cy="175422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Picture 11" descr="Dual Structur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043" y="1530255"/>
            <a:ext cx="3677787" cy="179545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15413" y="3525011"/>
            <a:ext cx="1046516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More than 50 ¼ scale tests conducted- 41 with Turbo Plates.  Flow simulated 1.0 to 1.5 </a:t>
            </a:r>
            <a:r>
              <a:rPr lang="en-US" sz="1867" dirty="0" err="1"/>
              <a:t>cfs</a:t>
            </a:r>
            <a:r>
              <a:rPr lang="en-US" sz="1867" dirty="0"/>
              <a:t> flow in a 48” ID structure with 4’ sump and 18R SNOUT.  Results consistent with minimal deviation.  </a:t>
            </a:r>
          </a:p>
        </p:txBody>
      </p:sp>
    </p:spTree>
    <p:extLst>
      <p:ext uri="{BB962C8B-B14F-4D97-AF65-F5344CB8AC3E}">
        <p14:creationId xmlns:p14="http://schemas.microsoft.com/office/powerpoint/2010/main" val="3009944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Testing at Alden Labs, Holden, 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9536" y="1498918"/>
            <a:ext cx="3220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2184" y="1498918"/>
            <a:ext cx="280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30 Minutes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3472" y="5359082"/>
            <a:ext cx="1008112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SNOUT alone saw 64% removals and was boosted with 3 Turbo Plates to 80% </a:t>
            </a:r>
            <a:br>
              <a:rPr lang="en-US" sz="2133" dirty="0"/>
            </a:br>
            <a:r>
              <a:rPr lang="en-US" sz="2133" dirty="0"/>
              <a:t>at 225 </a:t>
            </a:r>
            <a:r>
              <a:rPr lang="en-US" sz="2133" dirty="0" err="1"/>
              <a:t>gpm</a:t>
            </a:r>
            <a:r>
              <a:rPr lang="en-US" sz="2133" dirty="0"/>
              <a:t>.   The smaller, more difficult particles are removed by Turbo Plates.</a:t>
            </a:r>
          </a:p>
        </p:txBody>
      </p:sp>
      <p:pic>
        <p:nvPicPr>
          <p:cNvPr id="11" name="Content Placeholder 10" descr="A picture containing green, indoor&#10;&#10;Description automatically generated">
            <a:extLst>
              <a:ext uri="{FF2B5EF4-FFF2-40B4-BE49-F238E27FC236}">
                <a16:creationId xmlns:a16="http://schemas.microsoft.com/office/drawing/2014/main" id="{6D2D225F-59F3-EB62-12F3-278C85463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00372"/>
            <a:ext cx="5372100" cy="3023368"/>
          </a:xfr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998F39-7CD9-C184-0BE1-65D1D556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14" y="2201140"/>
            <a:ext cx="5372100" cy="302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94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20-10-07 at 10.47.1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" b="12376"/>
          <a:stretch/>
        </p:blipFill>
        <p:spPr>
          <a:xfrm>
            <a:off x="1514804" y="889556"/>
            <a:ext cx="6188021" cy="4201537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1384" y="5445224"/>
            <a:ext cx="1084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Full report from Alden Labs is available.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9F879F-44E8-6A69-643D-F1D8E11C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901253"/>
            <a:ext cx="2488028" cy="1770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C0D7BB-D88D-9180-EB0F-F24D49614B9C}"/>
              </a:ext>
            </a:extLst>
          </p:cNvPr>
          <p:cNvSpPr txBox="1"/>
          <p:nvPr/>
        </p:nvSpPr>
        <p:spPr>
          <a:xfrm>
            <a:off x="8184232" y="2924944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Test flow of 0.5 </a:t>
            </a:r>
            <a:r>
              <a:rPr lang="en-US" sz="1400" dirty="0" err="1"/>
              <a:t>cfs</a:t>
            </a:r>
            <a:r>
              <a:rPr lang="en-US" sz="1400" dirty="0"/>
              <a:t> in 5’ ID structure with 4’ deep sump yielded 80% removals.</a:t>
            </a:r>
          </a:p>
          <a:p>
            <a:endParaRPr lang="en-US" sz="1400" dirty="0"/>
          </a:p>
          <a:p>
            <a:r>
              <a:rPr lang="en-US" sz="1400" dirty="0"/>
              <a:t>Test sediment Particle Size Distribution curve for 50-1000 microns shown above.</a:t>
            </a:r>
          </a:p>
          <a:p>
            <a:r>
              <a:rPr lang="en-US" sz="1400" dirty="0"/>
              <a:t>This PSD is used for modeling.   </a:t>
            </a:r>
          </a:p>
        </p:txBody>
      </p:sp>
    </p:spTree>
    <p:extLst>
      <p:ext uri="{BB962C8B-B14F-4D97-AF65-F5344CB8AC3E}">
        <p14:creationId xmlns:p14="http://schemas.microsoft.com/office/powerpoint/2010/main" val="4089305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4-14 at 9.08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4" y="1124745"/>
            <a:ext cx="4311125" cy="419564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21-04-14 at 9.09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1124744"/>
            <a:ext cx="6170436" cy="4224469"/>
          </a:xfrm>
          <a:prstGeom prst="rect">
            <a:avLst/>
          </a:prstGeom>
          <a:solidFill>
            <a:schemeClr val="tx1"/>
          </a:solidFill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19403" y="356659"/>
            <a:ext cx="10753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Turbo Plate Performance Prediction Software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392" y="5733257"/>
            <a:ext cx="10632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Inputs: Flow Rate, Structure Size, Sump Depth, Pipe Sizes, BMP Components</a:t>
            </a:r>
          </a:p>
        </p:txBody>
      </p:sp>
    </p:spTree>
    <p:extLst>
      <p:ext uri="{BB962C8B-B14F-4D97-AF65-F5344CB8AC3E}">
        <p14:creationId xmlns:p14="http://schemas.microsoft.com/office/powerpoint/2010/main" val="1403256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EE02-26D7-833E-0799-81AF9B6A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Modeling Software Performance Prediction</a:t>
            </a:r>
            <a:br>
              <a:rPr lang="en-US" sz="4400" dirty="0"/>
            </a:br>
            <a:r>
              <a:rPr lang="en-US" sz="2400" dirty="0">
                <a:solidFill>
                  <a:srgbClr val="7030A0"/>
                </a:solidFill>
              </a:rPr>
              <a:t>Project in MN with 65% Treatment Goal</a:t>
            </a:r>
            <a:endParaRPr lang="en-US" sz="4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EE71A0-BBC4-AD4B-2AB5-BCE6676E0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4" y="1844824"/>
            <a:ext cx="6061802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A2E4EF-5B97-CE0D-B5FA-421CBE022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558" y="1844824"/>
            <a:ext cx="5551098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885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A9C710-7846-65AC-0308-EAA33E1B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2101"/>
            <a:ext cx="10972800" cy="1384300"/>
          </a:xfrm>
        </p:spPr>
        <p:txBody>
          <a:bodyPr/>
          <a:lstStyle/>
          <a:p>
            <a:r>
              <a:rPr lang="en-US" sz="4400" dirty="0"/>
              <a:t>Modeling Software Performance Prediction</a:t>
            </a:r>
            <a:br>
              <a:rPr lang="en-US" sz="4400" dirty="0"/>
            </a:br>
            <a:r>
              <a:rPr lang="en-US" sz="2400" dirty="0">
                <a:solidFill>
                  <a:srgbClr val="7030A0"/>
                </a:solidFill>
              </a:rPr>
              <a:t>Project in GA with 80% Treatment Goal</a:t>
            </a:r>
            <a:endParaRPr lang="en-US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5DD2B-D45E-C333-2F32-D131D0EFA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6" y="1844824"/>
            <a:ext cx="6147822" cy="3843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1BB419-4164-5B12-D0AB-6C6BBEE31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14" y="1844824"/>
            <a:ext cx="5160228" cy="38436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7100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432083-CD7E-A231-A6DB-8E05FF4CB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908720"/>
            <a:ext cx="4082440" cy="2442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77E92-B7D8-4512-38BE-29B0AD385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857" y="908720"/>
            <a:ext cx="3190370" cy="2370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768D4-F38F-1B10-385A-1F5C70971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16" y="3709128"/>
            <a:ext cx="4075692" cy="2442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B31C4-3DB1-5E0A-E5F6-F88583688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492" y="3709128"/>
            <a:ext cx="3195735" cy="2370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B61B16-B53D-D1E2-EF11-0DCC4BE553B7}"/>
              </a:ext>
            </a:extLst>
          </p:cNvPr>
          <p:cNvSpPr txBox="1"/>
          <p:nvPr/>
        </p:nvSpPr>
        <p:spPr>
          <a:xfrm>
            <a:off x="335360" y="159714"/>
            <a:ext cx="8558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Structure Dimensions Affect 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BE51D-D81C-C415-9FFE-DF810DBCB9B8}"/>
              </a:ext>
            </a:extLst>
          </p:cNvPr>
          <p:cNvSpPr txBox="1"/>
          <p:nvPr/>
        </p:nvSpPr>
        <p:spPr>
          <a:xfrm>
            <a:off x="8328248" y="908720"/>
            <a:ext cx="3384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Q= 1.0 </a:t>
            </a:r>
            <a:r>
              <a:rPr lang="en-US" sz="1400" dirty="0" err="1"/>
              <a:t>cfs</a:t>
            </a:r>
            <a:r>
              <a:rPr lang="en-US" sz="1400" dirty="0"/>
              <a:t> (450 </a:t>
            </a:r>
            <a:r>
              <a:rPr lang="en-US" sz="1400" dirty="0" err="1"/>
              <a:t>gpm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Structure ID 6’</a:t>
            </a:r>
          </a:p>
          <a:p>
            <a:r>
              <a:rPr lang="en-US" sz="1400" dirty="0"/>
              <a:t>Sump Depth 8’</a:t>
            </a:r>
          </a:p>
          <a:p>
            <a:endParaRPr lang="en-US" sz="1400" dirty="0"/>
          </a:p>
          <a:p>
            <a:r>
              <a:rPr lang="en-US" sz="1400" dirty="0"/>
              <a:t>Removal Estimate= 81.64%</a:t>
            </a:r>
          </a:p>
          <a:p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D9791F-3C59-6872-8757-2635DF55B0EB}"/>
              </a:ext>
            </a:extLst>
          </p:cNvPr>
          <p:cNvSpPr txBox="1"/>
          <p:nvPr/>
        </p:nvSpPr>
        <p:spPr>
          <a:xfrm>
            <a:off x="8330940" y="3709128"/>
            <a:ext cx="2543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charset="0"/>
                <a:ea typeface="ＭＳ Ｐゴシック" charset="-128"/>
              </a:rPr>
              <a:t>Q= 1.0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charset="0"/>
                <a:ea typeface="ＭＳ Ｐゴシック" charset="-128"/>
              </a:rPr>
              <a:t>cfs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charset="0"/>
                <a:ea typeface="ＭＳ Ｐゴシック" charset="-128"/>
              </a:rPr>
              <a:t> (450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charset="0"/>
                <a:ea typeface="ＭＳ Ｐゴシック" charset="-128"/>
              </a:rPr>
              <a:t>gpm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charset="0"/>
                <a:ea typeface="ＭＳ Ｐゴシック" charset="-128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ahoma" charset="0"/>
              <a:ea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charset="0"/>
                <a:ea typeface="ＭＳ Ｐゴシック" charset="-128"/>
              </a:rPr>
              <a:t>Structure ID 5’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charset="0"/>
                <a:ea typeface="ＭＳ Ｐゴシック" charset="-128"/>
              </a:rPr>
              <a:t>Sump Depth 6’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ahoma" charset="0"/>
              <a:ea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charset="0"/>
                <a:ea typeface="ＭＳ Ｐゴシック" charset="-128"/>
              </a:rPr>
              <a:t>Removal Estimate= 72.89%</a:t>
            </a:r>
          </a:p>
        </p:txBody>
      </p:sp>
    </p:spTree>
    <p:extLst>
      <p:ext uri="{BB962C8B-B14F-4D97-AF65-F5344CB8AC3E}">
        <p14:creationId xmlns:p14="http://schemas.microsoft.com/office/powerpoint/2010/main" val="2017247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 dirty="0"/>
              <a:t>Maintenance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861" y="1988840"/>
            <a:ext cx="6734539" cy="4512501"/>
          </a:xfrm>
        </p:spPr>
        <p:txBody>
          <a:bodyPr/>
          <a:lstStyle/>
          <a:p>
            <a:r>
              <a:rPr lang="en-US" sz="2400" dirty="0"/>
              <a:t>Maintenance with </a:t>
            </a:r>
            <a:r>
              <a:rPr lang="en-US" sz="2400" dirty="0" err="1"/>
              <a:t>Vac</a:t>
            </a:r>
            <a:r>
              <a:rPr lang="en-US" sz="2400" dirty="0"/>
              <a:t> Truck is recommended.</a:t>
            </a:r>
          </a:p>
          <a:p>
            <a:r>
              <a:rPr lang="en-US" sz="2400" dirty="0"/>
              <a:t>Clean structure when sump is more than half full (</a:t>
            </a:r>
            <a:r>
              <a:rPr lang="en-US" sz="2400" dirty="0" err="1"/>
              <a:t>e.g</a:t>
            </a:r>
            <a:r>
              <a:rPr lang="en-US" sz="2400" dirty="0"/>
              <a:t> &lt; 2’ of material in 4’ deep sump).</a:t>
            </a:r>
          </a:p>
          <a:p>
            <a:r>
              <a:rPr lang="en-US" sz="2400" dirty="0"/>
              <a:t>Bio-Skirts to be wrung out and washed when only 1/3 floating above surface.</a:t>
            </a:r>
          </a:p>
          <a:p>
            <a:r>
              <a:rPr lang="en-US" sz="2400" dirty="0"/>
              <a:t>All structures should be monitored annually.</a:t>
            </a:r>
          </a:p>
          <a:p>
            <a:r>
              <a:rPr lang="en-US" sz="2400" i="1" dirty="0"/>
              <a:t>Structures with Turbo Plates and Stainless </a:t>
            </a:r>
            <a:r>
              <a:rPr lang="en-US" sz="2400" i="1" dirty="0" err="1"/>
              <a:t>TrashScreens</a:t>
            </a:r>
            <a:r>
              <a:rPr lang="en-US" sz="2400" i="1" dirty="0"/>
              <a:t> will capture more pollution and require closer monitoring.</a:t>
            </a:r>
          </a:p>
          <a:p>
            <a:endParaRPr lang="en-US" sz="3200" dirty="0"/>
          </a:p>
        </p:txBody>
      </p:sp>
      <p:pic>
        <p:nvPicPr>
          <p:cNvPr id="4" name="Picture 3" descr="Screen Shot 2019-10-14 at 1.0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988840"/>
            <a:ext cx="4349691" cy="34563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44568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3" y="2852936"/>
            <a:ext cx="5597303" cy="288032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054" y="1316765"/>
            <a:ext cx="5141476" cy="289488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523" y="3332989"/>
            <a:ext cx="736575" cy="759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03" y="4677139"/>
            <a:ext cx="998901" cy="966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392" y="356659"/>
            <a:ext cx="1123324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Follow and Like Best Management Products on Social Media!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39617" y="5925277"/>
            <a:ext cx="244220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/>
              <a:t>Facebook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92278" y="4485117"/>
            <a:ext cx="225145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/>
              <a:t>LinkedIn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664" y="1794471"/>
            <a:ext cx="905140" cy="774969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749784" y="5204548"/>
            <a:ext cx="393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post every week to provide you with the latest company information and to offer design options. </a:t>
            </a:r>
          </a:p>
        </p:txBody>
      </p:sp>
    </p:spTree>
    <p:extLst>
      <p:ext uri="{BB962C8B-B14F-4D97-AF65-F5344CB8AC3E}">
        <p14:creationId xmlns:p14="http://schemas.microsoft.com/office/powerpoint/2010/main" val="3033280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4797"/>
            <a:ext cx="10972800" cy="4404320"/>
          </a:xfrm>
        </p:spPr>
        <p:txBody>
          <a:bodyPr/>
          <a:lstStyle/>
          <a:p>
            <a:r>
              <a:rPr lang="en-US" sz="2800" dirty="0"/>
              <a:t>Understand how simple structural methods can be used to improve stormwater quality.</a:t>
            </a:r>
          </a:p>
          <a:p>
            <a:r>
              <a:rPr lang="en-US" sz="2800" dirty="0"/>
              <a:t>Examine hydraulic impacts of water quality control devices.</a:t>
            </a:r>
          </a:p>
          <a:p>
            <a:r>
              <a:rPr lang="en-US" sz="2800" dirty="0"/>
              <a:t>Discuss anti-turbulence plate product development and testing.</a:t>
            </a:r>
          </a:p>
          <a:p>
            <a:r>
              <a:rPr lang="en-US" sz="2800" dirty="0"/>
              <a:t>Learn how structure design impacts removal efficiencies.</a:t>
            </a:r>
          </a:p>
          <a:p>
            <a:r>
              <a:rPr lang="en-US" sz="2800" dirty="0"/>
              <a:t>Look at how flow rate and structure dimensions affect prediction modeling.</a:t>
            </a:r>
          </a:p>
          <a:p>
            <a:r>
              <a:rPr lang="en-US" sz="2800" dirty="0"/>
              <a:t>Brief look at on-going maintenance.</a:t>
            </a:r>
          </a:p>
          <a:p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56791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11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297574"/>
              </p:ext>
            </p:extLst>
          </p:nvPr>
        </p:nvGraphicFramePr>
        <p:xfrm>
          <a:off x="8112226" y="1772817"/>
          <a:ext cx="2078567" cy="178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lip" r:id="rId4" imgW="1570025" imgH="1796796" progId="">
                  <p:embed/>
                </p:oleObj>
              </mc:Choice>
              <mc:Fallback>
                <p:oleObj name="Clip" r:id="rId4" imgW="1570025" imgH="1796796" progId="">
                  <p:embed/>
                  <p:pic>
                    <p:nvPicPr>
                      <p:cNvPr id="149511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226" y="1772817"/>
                        <a:ext cx="2078567" cy="178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5" name="AutoShape 9"/>
          <p:cNvSpPr>
            <a:spLocks noChangeArrowheads="1"/>
          </p:cNvSpPr>
          <p:nvPr/>
        </p:nvSpPr>
        <p:spPr bwMode="auto">
          <a:xfrm rot="240000">
            <a:off x="9117582" y="296913"/>
            <a:ext cx="2484324" cy="1038099"/>
          </a:xfrm>
          <a:prstGeom prst="wedgeRoundRectCallout">
            <a:avLst>
              <a:gd name="adj1" fmla="val -40440"/>
              <a:gd name="adj2" fmla="val 119735"/>
              <a:gd name="adj3" fmla="val 166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4267"/>
          </a:p>
        </p:txBody>
      </p:sp>
      <p:sp>
        <p:nvSpPr>
          <p:cNvPr id="149520" name="Text Box 16"/>
          <p:cNvSpPr txBox="1">
            <a:spLocks noGrp="1" noChangeArrowheads="1"/>
          </p:cNvSpPr>
          <p:nvPr>
            <p:ph type="title"/>
          </p:nvPr>
        </p:nvSpPr>
        <p:spPr>
          <a:xfrm rot="216452">
            <a:off x="7963471" y="114984"/>
            <a:ext cx="4835955" cy="1145691"/>
          </a:xfrm>
        </p:spPr>
        <p:txBody>
          <a:bodyPr vert="horz" wrap="square" lIns="122767" tIns="61384" rIns="122767" bIns="61384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 dirty="0">
                <a:solidFill>
                  <a:schemeClr val="tx1"/>
                </a:solidFill>
                <a:ea typeface="+mj-ea"/>
                <a:cs typeface="+mj-cs"/>
              </a:rPr>
              <a:t>Thank you!</a:t>
            </a:r>
          </a:p>
        </p:txBody>
      </p:sp>
      <p:pic>
        <p:nvPicPr>
          <p:cNvPr id="4" name="Picture 3" descr="P720500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764705"/>
            <a:ext cx="6576053" cy="3699031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15"/>
          <a:stretch/>
        </p:blipFill>
        <p:spPr>
          <a:xfrm>
            <a:off x="804761" y="4653136"/>
            <a:ext cx="4226753" cy="1559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6214" y="3717033"/>
            <a:ext cx="3360373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Helvetica"/>
                <a:cs typeface="Helvetica"/>
              </a:rPr>
              <a:t>9 Matthews Drive, Unit A1-A2</a:t>
            </a:r>
          </a:p>
          <a:p>
            <a:r>
              <a:rPr lang="en-US" sz="1867" dirty="0">
                <a:latin typeface="Helvetica"/>
                <a:cs typeface="Helvetica"/>
              </a:rPr>
              <a:t>East Haddam, CT  06423</a:t>
            </a:r>
          </a:p>
          <a:p>
            <a:r>
              <a:rPr lang="en-US" sz="1867" dirty="0">
                <a:latin typeface="Helvetica"/>
                <a:cs typeface="Helvetica"/>
              </a:rPr>
              <a:t>USA</a:t>
            </a:r>
          </a:p>
          <a:p>
            <a:endParaRPr lang="en-US" sz="1867" dirty="0">
              <a:latin typeface="Helvetica"/>
              <a:cs typeface="Helvetica"/>
            </a:endParaRPr>
          </a:p>
          <a:p>
            <a:r>
              <a:rPr lang="en-US" sz="1867" dirty="0">
                <a:latin typeface="Helvetica"/>
                <a:cs typeface="Helvetica"/>
              </a:rPr>
              <a:t>800-504-8008</a:t>
            </a:r>
          </a:p>
          <a:p>
            <a:endParaRPr lang="en-US" sz="1867" dirty="0">
              <a:latin typeface="Helvetica"/>
              <a:cs typeface="Helvetica"/>
            </a:endParaRPr>
          </a:p>
          <a:p>
            <a:r>
              <a:rPr lang="en-US" sz="1867" dirty="0">
                <a:latin typeface="Helvetica"/>
                <a:cs typeface="Helvetica"/>
                <a:hlinkClick r:id="rId8"/>
              </a:rPr>
              <a:t>www.bmpinc.com</a:t>
            </a:r>
            <a:endParaRPr lang="en-US" sz="1867" dirty="0">
              <a:latin typeface="Helvetica"/>
              <a:cs typeface="Helvetica"/>
            </a:endParaRPr>
          </a:p>
          <a:p>
            <a:endParaRPr lang="en-US" sz="1867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5894" y="4581129"/>
            <a:ext cx="1920719" cy="2421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Engineering Contacts:</a:t>
            </a:r>
          </a:p>
          <a:p>
            <a:endParaRPr lang="en-US" sz="1400" dirty="0">
              <a:latin typeface="Helvetica"/>
              <a:cs typeface="Helvetica"/>
            </a:endParaRPr>
          </a:p>
          <a:p>
            <a:r>
              <a:rPr lang="en-US" sz="1400" dirty="0">
                <a:latin typeface="Helvetica"/>
                <a:cs typeface="Helvetica"/>
              </a:rPr>
              <a:t>T. J. Mullen </a:t>
            </a:r>
          </a:p>
          <a:p>
            <a:r>
              <a:rPr lang="en-US" sz="1400" dirty="0">
                <a:latin typeface="Helvetica"/>
                <a:cs typeface="Helvetica"/>
                <a:hlinkClick r:id="rId9"/>
              </a:rPr>
              <a:t>tjm@bmpinc.com</a:t>
            </a:r>
            <a:endParaRPr lang="en-US" sz="1400" dirty="0">
              <a:latin typeface="Helvetica"/>
              <a:cs typeface="Helvetica"/>
            </a:endParaRPr>
          </a:p>
          <a:p>
            <a:endParaRPr lang="en-US" sz="1400" dirty="0">
              <a:latin typeface="Helvetica"/>
              <a:cs typeface="Helvetica"/>
            </a:endParaRPr>
          </a:p>
          <a:p>
            <a:r>
              <a:rPr lang="en-US" sz="1400" dirty="0">
                <a:latin typeface="Helvetica"/>
                <a:cs typeface="Helvetica"/>
              </a:rPr>
              <a:t>Matthew White, PE</a:t>
            </a:r>
          </a:p>
          <a:p>
            <a:r>
              <a:rPr lang="en-US" sz="1400" dirty="0">
                <a:latin typeface="Helvetica"/>
                <a:cs typeface="Helvetica"/>
                <a:hlinkClick r:id="rId10"/>
              </a:rPr>
              <a:t>mwhite@bmpinc.com</a:t>
            </a:r>
            <a:endParaRPr lang="en-US" sz="1400" dirty="0">
              <a:latin typeface="Helvetica"/>
              <a:cs typeface="Helvetica"/>
            </a:endParaRPr>
          </a:p>
          <a:p>
            <a:endParaRPr lang="en-US" sz="1600" dirty="0">
              <a:latin typeface="Helvetica"/>
              <a:cs typeface="Helvetica"/>
            </a:endParaRPr>
          </a:p>
          <a:p>
            <a:endParaRPr lang="en-US" sz="1867" dirty="0"/>
          </a:p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1131124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501651" y="228600"/>
            <a:ext cx="1118234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67" tIns="61384" rIns="122767" bIns="61384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Our Background:</a:t>
            </a:r>
          </a:p>
        </p:txBody>
      </p:sp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6096001" y="908720"/>
            <a:ext cx="5688840" cy="547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67" tIns="61384" rIns="122767" bIns="61384">
            <a:prstTxWarp prst="textNoShape">
              <a:avLst/>
            </a:prstTxWarp>
          </a:bodyPr>
          <a:lstStyle/>
          <a:p>
            <a:pPr marL="457189" indent="-457189" eaLnBrk="0" hangingPunct="0">
              <a:lnSpc>
                <a:spcPct val="90000"/>
              </a:lnSpc>
              <a:spcBef>
                <a:spcPct val="20000"/>
              </a:spcBef>
              <a:buClr>
                <a:srgbClr val="00FF00"/>
              </a:buClr>
              <a:buSzPct val="75000"/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BMP, Inc. has been designing and manufacturing simple stormwater quality devices for over 22 years.</a:t>
            </a:r>
          </a:p>
          <a:p>
            <a:pPr marL="457189" indent="-457189" eaLnBrk="0" hangingPunct="0">
              <a:lnSpc>
                <a:spcPct val="90000"/>
              </a:lnSpc>
              <a:spcBef>
                <a:spcPct val="20000"/>
              </a:spcBef>
              <a:buClr>
                <a:srgbClr val="00FF00"/>
              </a:buClr>
              <a:buSzPct val="75000"/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First commercial installation in 1999 was at Haverford College in Pennsylvania, featured in Civil Engineering Magazine.</a:t>
            </a:r>
          </a:p>
          <a:p>
            <a:pPr marL="457189" indent="-457189" eaLnBrk="0" hangingPunct="0">
              <a:lnSpc>
                <a:spcPct val="90000"/>
              </a:lnSpc>
              <a:spcBef>
                <a:spcPct val="20000"/>
              </a:spcBef>
              <a:buClr>
                <a:srgbClr val="00FF00"/>
              </a:buClr>
              <a:buSzPct val="75000"/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Feature cost-effective stormwater devices for the Ultra-Urban Environment.</a:t>
            </a:r>
          </a:p>
          <a:p>
            <a:pPr marL="457189" indent="-457189" eaLnBrk="0" hangingPunct="0">
              <a:lnSpc>
                <a:spcPct val="90000"/>
              </a:lnSpc>
              <a:spcBef>
                <a:spcPct val="20000"/>
              </a:spcBef>
              <a:buClr>
                <a:srgbClr val="00FF00"/>
              </a:buClr>
              <a:buSzPct val="75000"/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Focus is sediment, trash, floatables and hydrocarbon reductions.</a:t>
            </a:r>
          </a:p>
          <a:p>
            <a:pPr marL="457189" indent="-457189" eaLnBrk="0" hangingPunct="0">
              <a:lnSpc>
                <a:spcPct val="90000"/>
              </a:lnSpc>
              <a:spcBef>
                <a:spcPct val="20000"/>
              </a:spcBef>
              <a:buClr>
                <a:srgbClr val="00FF00"/>
              </a:buClr>
              <a:buSzPct val="75000"/>
              <a:buFontTx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More than 100,000 installations in North America. 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00FF00"/>
              </a:buClr>
              <a:buSzPct val="75000"/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45"/>
          <a:stretch/>
        </p:blipFill>
        <p:spPr>
          <a:xfrm>
            <a:off x="719403" y="932723"/>
            <a:ext cx="4416491" cy="3144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Left Arrow 3"/>
          <p:cNvSpPr/>
          <p:nvPr/>
        </p:nvSpPr>
        <p:spPr bwMode="auto">
          <a:xfrm>
            <a:off x="5327915" y="2468893"/>
            <a:ext cx="1056117" cy="288032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hangingPunct="0"/>
            <a:endParaRPr lang="en-US"/>
          </a:p>
        </p:txBody>
      </p:sp>
      <p:pic>
        <p:nvPicPr>
          <p:cNvPr id="5" name="Picture 4" descr="Screen Shot 2021-04-14 at 8.40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141140"/>
            <a:ext cx="3031987" cy="210117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48434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 dirty="0"/>
              <a:t>Why Use Structural Methods </a:t>
            </a:r>
            <a:br>
              <a:rPr lang="en-US" sz="4267" dirty="0"/>
            </a:br>
            <a:r>
              <a:rPr lang="en-US" sz="4267" dirty="0"/>
              <a:t>For Stormwater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Urban and Ultra Urban settings may not have the space for land-based systems like ponds and infiltration fields.</a:t>
            </a:r>
          </a:p>
          <a:p>
            <a:r>
              <a:rPr lang="en-US" sz="3200" dirty="0"/>
              <a:t>Structural Methods can target specific pollutants.</a:t>
            </a:r>
          </a:p>
          <a:p>
            <a:r>
              <a:rPr lang="en-US" sz="3200" dirty="0"/>
              <a:t>To serve as pre-treatment for larger storage-based systems to reduce on-going maintenance or boost performance.</a:t>
            </a:r>
          </a:p>
          <a:p>
            <a:r>
              <a:rPr lang="en-US" sz="3200" dirty="0"/>
              <a:t>Structural Methods offer great flexibility for BMP placement.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376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1631503" y="-7658"/>
            <a:ext cx="9959099" cy="1044575"/>
          </a:xfrm>
        </p:spPr>
        <p:txBody>
          <a:bodyPr vert="horz" wrap="square" lIns="122767" tIns="61384" rIns="122767" bIns="61384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800" dirty="0">
                <a:ea typeface="+mj-ea"/>
                <a:cs typeface="+mj-cs"/>
              </a:rPr>
              <a:t>How Water Quality Hood Works</a:t>
            </a:r>
          </a:p>
        </p:txBody>
      </p:sp>
      <p:pic>
        <p:nvPicPr>
          <p:cNvPr id="78850" name="Picture 13" descr="How SNOUT Works"/>
          <p:cNvPicPr>
            <a:picLocks noChangeAspect="1" noChangeArrowheads="1"/>
          </p:cNvPicPr>
          <p:nvPr/>
        </p:nvPicPr>
        <p:blipFill>
          <a:blip r:embed="rId3"/>
          <a:srcRect t="20518"/>
          <a:stretch>
            <a:fillRect/>
          </a:stretch>
        </p:blipFill>
        <p:spPr bwMode="auto">
          <a:xfrm>
            <a:off x="3647727" y="1028733"/>
            <a:ext cx="5858819" cy="5124235"/>
          </a:xfrm>
          <a:prstGeom prst="rect">
            <a:avLst/>
          </a:prstGeom>
          <a:noFill/>
          <a:ln w="222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78851" name="Text Box 14"/>
          <p:cNvSpPr txBox="1">
            <a:spLocks noChangeArrowheads="1"/>
          </p:cNvSpPr>
          <p:nvPr/>
        </p:nvSpPr>
        <p:spPr bwMode="auto">
          <a:xfrm>
            <a:off x="815414" y="4005065"/>
            <a:ext cx="2089879" cy="156966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/>
              <a:t>Anti-siphon vent prevents surface pollutants from getting sucked downstream from under the hood*</a:t>
            </a:r>
          </a:p>
        </p:txBody>
      </p:sp>
      <p:sp>
        <p:nvSpPr>
          <p:cNvPr id="78852" name="Text Box 15"/>
          <p:cNvSpPr txBox="1">
            <a:spLocks noChangeArrowheads="1"/>
          </p:cNvSpPr>
          <p:nvPr/>
        </p:nvSpPr>
        <p:spPr bwMode="auto">
          <a:xfrm>
            <a:off x="10032437" y="4101075"/>
            <a:ext cx="1625600" cy="181588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/>
              <a:t>* Static water level will stay at pipe invert due to vent, preventing siphoning from occurring.   </a:t>
            </a:r>
          </a:p>
        </p:txBody>
      </p:sp>
      <p:sp>
        <p:nvSpPr>
          <p:cNvPr id="78853" name="Line 16"/>
          <p:cNvSpPr>
            <a:spLocks noChangeShapeType="1"/>
          </p:cNvSpPr>
          <p:nvPr/>
        </p:nvSpPr>
        <p:spPr bwMode="auto">
          <a:xfrm flipH="1" flipV="1">
            <a:off x="6944411" y="4114125"/>
            <a:ext cx="3072341" cy="96011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4267"/>
          </a:p>
        </p:txBody>
      </p:sp>
      <p:sp>
        <p:nvSpPr>
          <p:cNvPr id="78854" name="Line 17"/>
          <p:cNvSpPr>
            <a:spLocks noChangeShapeType="1"/>
          </p:cNvSpPr>
          <p:nvPr/>
        </p:nvSpPr>
        <p:spPr bwMode="auto">
          <a:xfrm>
            <a:off x="5791200" y="4343400"/>
            <a:ext cx="9144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4267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 flipV="1">
            <a:off x="2447595" y="3140968"/>
            <a:ext cx="3552395" cy="1056117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4267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0" y="304800"/>
            <a:ext cx="10363200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sz="4267">
                <a:ea typeface="+mj-ea"/>
                <a:cs typeface="+mj-cs"/>
              </a:rPr>
              <a:t>Hydraulic Considerations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344067" name="Text Box 4"/>
          <p:cNvSpPr txBox="1">
            <a:spLocks noChangeArrowheads="1"/>
          </p:cNvSpPr>
          <p:nvPr/>
        </p:nvSpPr>
        <p:spPr bwMode="auto">
          <a:xfrm>
            <a:off x="2063552" y="764704"/>
            <a:ext cx="8636000" cy="124162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67" dirty="0"/>
              <a:t>Design note:  </a:t>
            </a:r>
            <a:r>
              <a:rPr lang="en-US" sz="1867" u="sng" dirty="0"/>
              <a:t>Adding any stormwater quality device will have a hydraulic effect on your system</a:t>
            </a:r>
            <a:r>
              <a:rPr lang="en-US" sz="1867" dirty="0"/>
              <a:t>.  BMP provides a live spreadsheet where the user can plug in flow values in </a:t>
            </a:r>
            <a:r>
              <a:rPr lang="en-US" sz="1867" dirty="0" err="1"/>
              <a:t>cfs</a:t>
            </a:r>
            <a:r>
              <a:rPr lang="en-US" sz="1867" dirty="0"/>
              <a:t> and fps and get a head loss and K factor for any given SNOUT in “Hydraulics” folder on resources page of </a:t>
            </a:r>
            <a:r>
              <a:rPr lang="en-US" sz="1867" dirty="0" err="1"/>
              <a:t>bmpinc.com</a:t>
            </a:r>
            <a:r>
              <a:rPr lang="en-US" sz="1867" dirty="0"/>
              <a:t>.</a:t>
            </a:r>
          </a:p>
        </p:txBody>
      </p:sp>
      <p:sp>
        <p:nvSpPr>
          <p:cNvPr id="344068" name="Text Box 5"/>
          <p:cNvSpPr txBox="1">
            <a:spLocks noChangeArrowheads="1"/>
          </p:cNvSpPr>
          <p:nvPr/>
        </p:nvSpPr>
        <p:spPr bwMode="auto">
          <a:xfrm>
            <a:off x="1775520" y="5725423"/>
            <a:ext cx="9661195" cy="338554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/>
              <a:t>If the proposed hood offers a loss that is too high for a given flow, simply upsize to the next model.  </a:t>
            </a:r>
          </a:p>
        </p:txBody>
      </p:sp>
      <p:pic>
        <p:nvPicPr>
          <p:cNvPr id="4" name="Picture 3" descr="Screen Shot 2018-05-21 at 2.22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132856"/>
            <a:ext cx="6370998" cy="346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460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BMP SNOUT + Turbo Plate Spec and Resources</a:t>
            </a:r>
          </a:p>
        </p:txBody>
      </p:sp>
      <p:pic>
        <p:nvPicPr>
          <p:cNvPr id="5" name="Picture 4" descr="Screen Shot 2019-06-07 at 1.18.3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93" y="2374889"/>
            <a:ext cx="2165046" cy="2857644"/>
          </a:xfrm>
          <a:prstGeom prst="rect">
            <a:avLst/>
          </a:prstGeom>
        </p:spPr>
      </p:pic>
      <p:pic>
        <p:nvPicPr>
          <p:cNvPr id="6" name="Picture 5" descr="Screen Shot 2019-06-07 at 1.16.5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949" y="2377814"/>
            <a:ext cx="2154101" cy="2839621"/>
          </a:xfrm>
          <a:prstGeom prst="rect">
            <a:avLst/>
          </a:prstGeom>
        </p:spPr>
      </p:pic>
      <p:pic>
        <p:nvPicPr>
          <p:cNvPr id="8" name="Picture 7" descr="Screen Shot 2019-06-07 at 1.19.57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408" y="2377814"/>
            <a:ext cx="2165046" cy="28531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0261" y="5528805"/>
            <a:ext cx="249627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Specifications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01151" y="5393921"/>
            <a:ext cx="2462790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67" dirty="0"/>
              <a:t>SNOUT + Turbo Plate</a:t>
            </a:r>
            <a:br>
              <a:rPr lang="en-US" sz="1867" dirty="0"/>
            </a:br>
            <a:r>
              <a:rPr lang="en-US" sz="1867" dirty="0"/>
              <a:t>Part Details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4639" y="5537582"/>
            <a:ext cx="215841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67" dirty="0"/>
              <a:t>Design Schematics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B3AC5-B5B0-C69D-CE0A-DFD7A6067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349" y="2377814"/>
            <a:ext cx="2186783" cy="2853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F6F7E3-6B14-3C0C-3746-55108F830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6219" y="2377814"/>
            <a:ext cx="2145432" cy="28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7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Turbulence Reducing “Turbo Plate</a:t>
            </a:r>
            <a:r>
              <a:rPr lang="en-US" sz="3200" baseline="30000" dirty="0"/>
              <a:t>®”</a:t>
            </a:r>
            <a:r>
              <a:rPr lang="en-US" sz="3200" dirty="0"/>
              <a:t> Development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7915" y="1796819"/>
            <a:ext cx="58566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FF6600"/>
              </a:buClr>
              <a:buFont typeface="+mj-lt"/>
              <a:buAutoNum type="arabicPeriod"/>
            </a:pPr>
            <a:r>
              <a:rPr lang="en-US" sz="2400" dirty="0"/>
              <a:t>Goal was for retro-fit capable device to reduce turbulence and increase sediment capture.</a:t>
            </a:r>
          </a:p>
          <a:p>
            <a:pPr marL="609585" indent="-609585">
              <a:buClr>
                <a:srgbClr val="FF6600"/>
              </a:buClr>
              <a:buFont typeface="+mj-lt"/>
              <a:buAutoNum type="arabicPeriod"/>
            </a:pPr>
            <a:r>
              <a:rPr lang="en-US" sz="2400" dirty="0"/>
              <a:t>Needed to be low cost to fit with BMP’s design philosophy.</a:t>
            </a:r>
          </a:p>
          <a:p>
            <a:pPr marL="609585" indent="-609585">
              <a:buClr>
                <a:srgbClr val="FF6600"/>
              </a:buClr>
              <a:buFont typeface="+mj-lt"/>
              <a:buAutoNum type="arabicPeriod"/>
            </a:pPr>
            <a:r>
              <a:rPr lang="en-US" sz="2400" dirty="0"/>
              <a:t>Performance estimations through extensive lab testing and software calculated reporting.</a:t>
            </a:r>
          </a:p>
          <a:p>
            <a:pPr marL="609585" indent="-609585">
              <a:buClr>
                <a:srgbClr val="FF6600"/>
              </a:buClr>
              <a:buFont typeface="+mj-lt"/>
              <a:buAutoNum type="arabicPeriod"/>
            </a:pPr>
            <a:r>
              <a:rPr lang="en-US" sz="2400" dirty="0"/>
              <a:t>Adaptable to various structure configurations and deployable in series for increased performance.</a:t>
            </a:r>
          </a:p>
          <a:p>
            <a:pPr>
              <a:buClr>
                <a:srgbClr val="FF6600"/>
              </a:buClr>
            </a:pPr>
            <a:endParaRPr lang="en-US" sz="2400" dirty="0"/>
          </a:p>
        </p:txBody>
      </p:sp>
      <p:pic>
        <p:nvPicPr>
          <p:cNvPr id="11" name="Picture 10" descr="TP 12 and 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9" y="2276873"/>
            <a:ext cx="2185591" cy="291412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Picture 11" descr="Screen Shot 2019-05-24 at 4.53.2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3606" y="2468894"/>
            <a:ext cx="2647591" cy="243204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35445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695400" y="188640"/>
            <a:ext cx="10871200" cy="1044575"/>
          </a:xfrm>
        </p:spPr>
        <p:txBody>
          <a:bodyPr vert="horz" wrap="square" lIns="122767" tIns="61384" rIns="122767" bIns="61384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733" dirty="0">
                <a:ea typeface="+mj-ea"/>
                <a:cs typeface="+mj-cs"/>
              </a:rPr>
              <a:t>How a Hood and Turbo Plate® </a:t>
            </a:r>
            <a:br>
              <a:rPr lang="en-US" sz="3733" dirty="0">
                <a:ea typeface="+mj-ea"/>
                <a:cs typeface="+mj-cs"/>
              </a:rPr>
            </a:br>
            <a:r>
              <a:rPr lang="en-US" sz="3733" dirty="0">
                <a:ea typeface="+mj-ea"/>
                <a:cs typeface="+mj-cs"/>
              </a:rPr>
              <a:t>Anti-Turbulence Plates work together.  </a:t>
            </a:r>
          </a:p>
        </p:txBody>
      </p:sp>
      <p:sp>
        <p:nvSpPr>
          <p:cNvPr id="78854" name="Line 17"/>
          <p:cNvSpPr>
            <a:spLocks noChangeShapeType="1"/>
          </p:cNvSpPr>
          <p:nvPr/>
        </p:nvSpPr>
        <p:spPr bwMode="auto">
          <a:xfrm>
            <a:off x="5791200" y="4343400"/>
            <a:ext cx="9144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4267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545726"/>
            <a:ext cx="4704523" cy="4814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99989" y="1796819"/>
            <a:ext cx="5184576" cy="542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6600"/>
                </a:solidFill>
              </a:rPr>
              <a:t>1.   </a:t>
            </a:r>
            <a:r>
              <a:rPr lang="en-US" sz="2667" dirty="0"/>
              <a:t>Flow enters through pipe.</a:t>
            </a:r>
          </a:p>
          <a:p>
            <a:pPr marL="609585" indent="-609585">
              <a:buClr>
                <a:srgbClr val="FF6600"/>
              </a:buClr>
              <a:buAutoNum type="arabicPeriod" startAt="2"/>
            </a:pPr>
            <a:r>
              <a:rPr lang="en-US" sz="2667" dirty="0"/>
              <a:t>Flow is intercepted at inlet and deflected toward perforated plates.</a:t>
            </a:r>
          </a:p>
          <a:p>
            <a:pPr marL="609585" indent="-609585">
              <a:buClr>
                <a:srgbClr val="FF6600"/>
              </a:buClr>
              <a:buAutoNum type="arabicPeriod" startAt="2"/>
            </a:pPr>
            <a:r>
              <a:rPr lang="en-US" sz="2667" dirty="0"/>
              <a:t>Velocity and turbulence are reduced. </a:t>
            </a:r>
          </a:p>
          <a:p>
            <a:pPr marL="609585" indent="-609585">
              <a:buClr>
                <a:srgbClr val="FF6600"/>
              </a:buClr>
              <a:buAutoNum type="arabicPeriod" startAt="2"/>
            </a:pPr>
            <a:r>
              <a:rPr lang="en-US" sz="2667" dirty="0"/>
              <a:t>Pollutants separate and settle.</a:t>
            </a:r>
          </a:p>
          <a:p>
            <a:pPr marL="609585" indent="-609585">
              <a:buClr>
                <a:srgbClr val="FF6600"/>
              </a:buClr>
              <a:buAutoNum type="arabicPeriod" startAt="2"/>
            </a:pPr>
            <a:r>
              <a:rPr lang="en-US" sz="2667" dirty="0"/>
              <a:t>Cleaner flow exits from under the hood.</a:t>
            </a:r>
          </a:p>
          <a:p>
            <a:pPr marL="609585" indent="-609585">
              <a:buAutoNum type="arabicPeriod" startAt="2"/>
            </a:pPr>
            <a:endParaRPr lang="en-US" sz="2667" dirty="0"/>
          </a:p>
          <a:p>
            <a:endParaRPr lang="en-US" sz="2667" dirty="0"/>
          </a:p>
          <a:p>
            <a:r>
              <a:rPr lang="en-US" sz="2667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60390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cean">
  <a:themeElements>
    <a:clrScheme name="">
      <a:dk1>
        <a:srgbClr val="000066"/>
      </a:dk1>
      <a:lt1>
        <a:srgbClr val="FFFFFF"/>
      </a:lt1>
      <a:dk2>
        <a:srgbClr val="3B7CFF"/>
      </a:dk2>
      <a:lt2>
        <a:srgbClr val="FFFFFF"/>
      </a:lt2>
      <a:accent1>
        <a:srgbClr val="6666FF"/>
      </a:accent1>
      <a:accent2>
        <a:srgbClr val="9999FF"/>
      </a:accent2>
      <a:accent3>
        <a:srgbClr val="AFBFF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9">
        <a:dk1>
          <a:srgbClr val="000066"/>
        </a:dk1>
        <a:lt1>
          <a:srgbClr val="FFFFFF"/>
        </a:lt1>
        <a:dk2>
          <a:srgbClr val="9DBE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CDB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0">
        <a:dk1>
          <a:srgbClr val="000066"/>
        </a:dk1>
        <a:lt1>
          <a:srgbClr val="FFFFFF"/>
        </a:lt1>
        <a:dk2>
          <a:srgbClr val="8DB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5D6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1">
        <a:dk1>
          <a:srgbClr val="1C1C1C"/>
        </a:dk1>
        <a:lt1>
          <a:srgbClr val="8DB3FF"/>
        </a:lt1>
        <a:dk2>
          <a:srgbClr val="FFFFFF"/>
        </a:dk2>
        <a:lt2>
          <a:srgbClr val="000066"/>
        </a:lt2>
        <a:accent1>
          <a:srgbClr val="6666FF"/>
        </a:accent1>
        <a:accent2>
          <a:srgbClr val="9999FF"/>
        </a:accent2>
        <a:accent3>
          <a:srgbClr val="C5D6FF"/>
        </a:accent3>
        <a:accent4>
          <a:srgbClr val="161616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ean 12">
        <a:dk1>
          <a:srgbClr val="1C1C1C"/>
        </a:dk1>
        <a:lt1>
          <a:srgbClr val="8DB3FF"/>
        </a:lt1>
        <a:dk2>
          <a:srgbClr val="080808"/>
        </a:dk2>
        <a:lt2>
          <a:srgbClr val="000066"/>
        </a:lt2>
        <a:accent1>
          <a:srgbClr val="6666FF"/>
        </a:accent1>
        <a:accent2>
          <a:srgbClr val="9999FF"/>
        </a:accent2>
        <a:accent3>
          <a:srgbClr val="C5D6FF"/>
        </a:accent3>
        <a:accent4>
          <a:srgbClr val="161616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ean 13">
        <a:dk1>
          <a:srgbClr val="003399"/>
        </a:dk1>
        <a:lt1>
          <a:srgbClr val="8DB3FF"/>
        </a:lt1>
        <a:dk2>
          <a:srgbClr val="003399"/>
        </a:dk2>
        <a:lt2>
          <a:srgbClr val="000066"/>
        </a:lt2>
        <a:accent1>
          <a:srgbClr val="6666FF"/>
        </a:accent1>
        <a:accent2>
          <a:srgbClr val="9999FF"/>
        </a:accent2>
        <a:accent3>
          <a:srgbClr val="C5D6FF"/>
        </a:accent3>
        <a:accent4>
          <a:srgbClr val="002A82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ean 14">
        <a:dk1>
          <a:srgbClr val="003399"/>
        </a:dk1>
        <a:lt1>
          <a:srgbClr val="8DB3FF"/>
        </a:lt1>
        <a:dk2>
          <a:srgbClr val="003399"/>
        </a:dk2>
        <a:lt2>
          <a:srgbClr val="F8F8F8"/>
        </a:lt2>
        <a:accent1>
          <a:srgbClr val="6666FF"/>
        </a:accent1>
        <a:accent2>
          <a:srgbClr val="9999FF"/>
        </a:accent2>
        <a:accent3>
          <a:srgbClr val="C5D6FF"/>
        </a:accent3>
        <a:accent4>
          <a:srgbClr val="002A82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ean 15">
        <a:dk1>
          <a:srgbClr val="F8F8F8"/>
        </a:dk1>
        <a:lt1>
          <a:srgbClr val="FFFFFF"/>
        </a:lt1>
        <a:dk2>
          <a:srgbClr val="8DB3FF"/>
        </a:dk2>
        <a:lt2>
          <a:srgbClr val="003399"/>
        </a:lt2>
        <a:accent1>
          <a:srgbClr val="6666FF"/>
        </a:accent1>
        <a:accent2>
          <a:srgbClr val="9999FF"/>
        </a:accent2>
        <a:accent3>
          <a:srgbClr val="C5D6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16">
        <a:dk1>
          <a:srgbClr val="000066"/>
        </a:dk1>
        <a:lt1>
          <a:srgbClr val="FFFFFF"/>
        </a:lt1>
        <a:dk2>
          <a:srgbClr val="4B87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1C3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193234</TotalTime>
  <Words>931</Words>
  <Application>Microsoft Macintosh PowerPoint</Application>
  <PresentationFormat>Widescreen</PresentationFormat>
  <Paragraphs>113</Paragraphs>
  <Slides>20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Helvetica</vt:lpstr>
      <vt:lpstr>Montserrat</vt:lpstr>
      <vt:lpstr>Tahoma</vt:lpstr>
      <vt:lpstr>Times New Roman</vt:lpstr>
      <vt:lpstr>Wingdings</vt:lpstr>
      <vt:lpstr>Ocean</vt:lpstr>
      <vt:lpstr>Clip</vt:lpstr>
      <vt:lpstr>PowerPoint Presentation</vt:lpstr>
      <vt:lpstr>Presentation Goals</vt:lpstr>
      <vt:lpstr>PowerPoint Presentation</vt:lpstr>
      <vt:lpstr>Why Use Structural Methods  For Stormwater Quality?</vt:lpstr>
      <vt:lpstr>How Water Quality Hood Works</vt:lpstr>
      <vt:lpstr>Hydraulic Considerations</vt:lpstr>
      <vt:lpstr>BMP SNOUT + Turbo Plate Spec and Resources</vt:lpstr>
      <vt:lpstr>Turbulence Reducing “Turbo Plate®” Development</vt:lpstr>
      <vt:lpstr>How a Hood and Turbo Plate®  Anti-Turbulence Plates work together.  </vt:lpstr>
      <vt:lpstr>Designing with anti-turbulence plates</vt:lpstr>
      <vt:lpstr>BMP Turbo Plate In-House Lab Tests</vt:lpstr>
      <vt:lpstr>Testing at Alden Labs, Holden, MA</vt:lpstr>
      <vt:lpstr>PowerPoint Presentation</vt:lpstr>
      <vt:lpstr>PowerPoint Presentation</vt:lpstr>
      <vt:lpstr>Modeling Software Performance Prediction Project in MN with 65% Treatment Goal</vt:lpstr>
      <vt:lpstr>Modeling Software Performance Prediction Project in GA with 80% Treatment Goal</vt:lpstr>
      <vt:lpstr>PowerPoint Presentation</vt:lpstr>
      <vt:lpstr>Maintenance Considerations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BMP SNOUT</dc:subject>
  <dc:creator>TJ MUllen</dc:creator>
  <cp:keywords/>
  <dc:description/>
  <cp:lastModifiedBy>TJ Mullen</cp:lastModifiedBy>
  <cp:revision>473</cp:revision>
  <cp:lastPrinted>2019-10-16T14:12:05Z</cp:lastPrinted>
  <dcterms:created xsi:type="dcterms:W3CDTF">2009-04-22T19:24:48Z</dcterms:created>
  <dcterms:modified xsi:type="dcterms:W3CDTF">2022-10-03T16:16:39Z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